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</p:sldMasterIdLst>
  <p:sldIdLst>
    <p:sldId id="350" r:id="rId5"/>
    <p:sldId id="359" r:id="rId6"/>
    <p:sldId id="335" r:id="rId7"/>
    <p:sldId id="362" r:id="rId8"/>
    <p:sldId id="366" r:id="rId9"/>
    <p:sldId id="360" r:id="rId10"/>
    <p:sldId id="322" r:id="rId11"/>
    <p:sldId id="334" r:id="rId12"/>
    <p:sldId id="306" r:id="rId13"/>
    <p:sldId id="319" r:id="rId14"/>
    <p:sldId id="282" r:id="rId15"/>
    <p:sldId id="367" r:id="rId16"/>
    <p:sldId id="281" r:id="rId17"/>
    <p:sldId id="283" r:id="rId18"/>
    <p:sldId id="279" r:id="rId19"/>
    <p:sldId id="320" r:id="rId20"/>
    <p:sldId id="276" r:id="rId21"/>
    <p:sldId id="277" r:id="rId22"/>
    <p:sldId id="355" r:id="rId23"/>
    <p:sldId id="356" r:id="rId24"/>
    <p:sldId id="357" r:id="rId25"/>
    <p:sldId id="363" r:id="rId26"/>
    <p:sldId id="271" r:id="rId27"/>
    <p:sldId id="354" r:id="rId28"/>
    <p:sldId id="352" r:id="rId29"/>
    <p:sldId id="353" r:id="rId30"/>
    <p:sldId id="303" r:id="rId31"/>
    <p:sldId id="307" r:id="rId32"/>
    <p:sldId id="364" r:id="rId33"/>
    <p:sldId id="293" r:id="rId34"/>
    <p:sldId id="272" r:id="rId35"/>
    <p:sldId id="270" r:id="rId36"/>
    <p:sldId id="262" r:id="rId37"/>
    <p:sldId id="264" r:id="rId38"/>
    <p:sldId id="263" r:id="rId39"/>
    <p:sldId id="323" r:id="rId40"/>
    <p:sldId id="298" r:id="rId41"/>
    <p:sldId id="326" r:id="rId42"/>
    <p:sldId id="336" r:id="rId43"/>
    <p:sldId id="327" r:id="rId44"/>
    <p:sldId id="328" r:id="rId45"/>
    <p:sldId id="337" r:id="rId46"/>
    <p:sldId id="329" r:id="rId47"/>
    <p:sldId id="331" r:id="rId48"/>
    <p:sldId id="338" r:id="rId49"/>
    <p:sldId id="325" r:id="rId50"/>
    <p:sldId id="368" r:id="rId51"/>
    <p:sldId id="332" r:id="rId52"/>
    <p:sldId id="339" r:id="rId53"/>
    <p:sldId id="340" r:id="rId54"/>
    <p:sldId id="341" r:id="rId55"/>
    <p:sldId id="361" r:id="rId56"/>
    <p:sldId id="324" r:id="rId57"/>
    <p:sldId id="365" r:id="rId58"/>
    <p:sldId id="347" r:id="rId59"/>
    <p:sldId id="348" r:id="rId60"/>
    <p:sldId id="369" r:id="rId61"/>
    <p:sldId id="370" r:id="rId62"/>
    <p:sldId id="299" r:id="rId63"/>
    <p:sldId id="300" r:id="rId64"/>
    <p:sldId id="345" r:id="rId65"/>
    <p:sldId id="301" r:id="rId66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DD"/>
    <a:srgbClr val="FFFFCC"/>
    <a:srgbClr val="21872B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425" autoAdjust="0"/>
  </p:normalViewPr>
  <p:slideViewPr>
    <p:cSldViewPr>
      <p:cViewPr varScale="1">
        <p:scale>
          <a:sx n="65" d="100"/>
          <a:sy n="65" d="100"/>
        </p:scale>
        <p:origin x="-130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4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34665-B60E-4D68-9D8A-B0B3802A2915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8AE81-196A-4D1F-A7DE-651DE786A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31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34665-B60E-4D68-9D8A-B0B3802A2915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8AE81-196A-4D1F-A7DE-651DE786A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4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34665-B60E-4D68-9D8A-B0B3802A2915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8AE81-196A-4D1F-A7DE-651DE786A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79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5F1D97-15AA-40D6-9318-B2FD1E2EA58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643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6A713-B16D-415C-A741-F5ED248716F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904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09ED3-4973-42D3-88E3-B26FFBE560B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040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AAF69-4640-4566-A922-6B98152CE37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767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7FDD3-EE02-477A-BA95-2EF34855A08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31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142DD-0955-426B-9D63-041B9B836E9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473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485CC-61FD-443A-B611-8158A796C1C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916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B86C7-9B34-4340-8AEA-71777B278AA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511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34665-B60E-4D68-9D8A-B0B3802A2915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8AE81-196A-4D1F-A7DE-651DE786A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86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EA8E2-B759-426B-8B59-3DDE651670F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325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5B7EB-B896-4184-8685-94C93824AF9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044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21500-16E7-4560-B031-3E83A02E15E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53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E3C4E-9905-498A-B64F-6B857024750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953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73195-9EB6-4784-90A2-6AC4B911601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9684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21977-EBD1-4BC9-8F83-FCC80FF5BB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031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1D2ED-2F63-44C2-8493-79EFDB2191F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2200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7A512-0D50-4177-99E2-9D2827B45D8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668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04FCD-A29F-4B2E-BFA5-4B360E7B3C2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556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324F1-D9FE-498F-A00E-F215E8D1F80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225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34665-B60E-4D68-9D8A-B0B3802A2915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8AE81-196A-4D1F-A7DE-651DE786A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889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696F4-6D6F-43AC-8BAA-DC6D3815952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1785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B0CA6-9C96-445E-9AE0-CCF89696983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4158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7882E-F641-4346-9DEE-C1436AEC6C3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982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3D36F-69F6-42C9-BB31-A08A0EC19FE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7331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78AAD-ED55-4458-B805-30E3D5B7430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0842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53FD0-33E1-4C74-9867-D15C4A0D12E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775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3E252-BA51-4B3B-9BAB-EDDB45C710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8157-9BD1-4C4D-8799-88BDBE1E5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0511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3E252-BA51-4B3B-9BAB-EDDB45C710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8157-9BD1-4C4D-8799-88BDBE1E5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2534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3E252-BA51-4B3B-9BAB-EDDB45C710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8157-9BD1-4C4D-8799-88BDBE1E5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394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3E252-BA51-4B3B-9BAB-EDDB45C710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8157-9BD1-4C4D-8799-88BDBE1E5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281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34665-B60E-4D68-9D8A-B0B3802A2915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8AE81-196A-4D1F-A7DE-651DE786A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508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3E252-BA51-4B3B-9BAB-EDDB45C710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8157-9BD1-4C4D-8799-88BDBE1E5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0602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3E252-BA51-4B3B-9BAB-EDDB45C710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8157-9BD1-4C4D-8799-88BDBE1E5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36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3E252-BA51-4B3B-9BAB-EDDB45C710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8157-9BD1-4C4D-8799-88BDBE1E5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08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3E252-BA51-4B3B-9BAB-EDDB45C710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8157-9BD1-4C4D-8799-88BDBE1E5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1261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3E252-BA51-4B3B-9BAB-EDDB45C710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8157-9BD1-4C4D-8799-88BDBE1E5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1731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3E252-BA51-4B3B-9BAB-EDDB45C710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8157-9BD1-4C4D-8799-88BDBE1E5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809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3E252-BA51-4B3B-9BAB-EDDB45C710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8157-9BD1-4C4D-8799-88BDBE1E5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33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34665-B60E-4D68-9D8A-B0B3802A2915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8AE81-196A-4D1F-A7DE-651DE786A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3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34665-B60E-4D68-9D8A-B0B3802A2915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8AE81-196A-4D1F-A7DE-651DE786A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35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34665-B60E-4D68-9D8A-B0B3802A2915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8AE81-196A-4D1F-A7DE-651DE786A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46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34665-B60E-4D68-9D8A-B0B3802A2915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8AE81-196A-4D1F-A7DE-651DE786A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07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34665-B60E-4D68-9D8A-B0B3802A2915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8AE81-196A-4D1F-A7DE-651DE786A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3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34665-B60E-4D68-9D8A-B0B3802A2915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8AE81-196A-4D1F-A7DE-651DE786A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7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1EEA78-6867-4AD4-9EA3-604E3AB5637C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6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A74A5D-DB5E-4CEE-9A0A-58458D06804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55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3E252-BA51-4B3B-9BAB-EDDB45C710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08157-9BD1-4C4D-8799-88BDBE1E5E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7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hit.org/" TargetMode="Externa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762000"/>
            <a:ext cx="8305800" cy="1470025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002060"/>
                </a:solidFill>
              </a:rPr>
              <a:t>Lake County Safety Council</a:t>
            </a:r>
            <a:br>
              <a:rPr lang="en-US" sz="5400" b="1" dirty="0">
                <a:solidFill>
                  <a:srgbClr val="002060"/>
                </a:solidFill>
              </a:rPr>
            </a:br>
            <a:r>
              <a:rPr lang="en-US" sz="5400" b="1" dirty="0" smtClean="0">
                <a:solidFill>
                  <a:srgbClr val="002060"/>
                </a:solidFill>
              </a:rPr>
              <a:t>Nutrition and Fitness</a:t>
            </a:r>
            <a:endParaRPr lang="en-US" sz="5400" b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756" y="3657600"/>
            <a:ext cx="6400800" cy="1752600"/>
          </a:xfrm>
        </p:spPr>
        <p:txBody>
          <a:bodyPr>
            <a:normAutofit/>
          </a:bodyPr>
          <a:lstStyle/>
          <a:p>
            <a:r>
              <a:rPr lang="en-US" sz="3900" b="1" dirty="0"/>
              <a:t>Nancy V Rodway MD MPH</a:t>
            </a:r>
          </a:p>
          <a:p>
            <a:r>
              <a:rPr lang="en-US" sz="3900" b="1" dirty="0" smtClean="0"/>
              <a:t>Chris </a:t>
            </a:r>
            <a:r>
              <a:rPr lang="en-US" sz="3900" b="1" dirty="0"/>
              <a:t>Brill-Packard </a:t>
            </a:r>
            <a:r>
              <a:rPr lang="en-US" sz="3900" b="1" dirty="0" smtClean="0"/>
              <a:t>MA CHES</a:t>
            </a:r>
          </a:p>
          <a:p>
            <a:endParaRPr lang="en-US" sz="3900" b="1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5029200"/>
            <a:ext cx="33718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Not Equal 3"/>
          <p:cNvSpPr/>
          <p:nvPr/>
        </p:nvSpPr>
        <p:spPr>
          <a:xfrm>
            <a:off x="3962400" y="2667000"/>
            <a:ext cx="1360572" cy="838200"/>
          </a:xfrm>
          <a:prstGeom prst="mathNotEqua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2732157"/>
            <a:ext cx="6676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21872B"/>
                </a:solidFill>
              </a:rPr>
              <a:t> Calories In            Calories Out </a:t>
            </a:r>
            <a:endParaRPr lang="en-US" sz="4000" b="1" dirty="0">
              <a:solidFill>
                <a:srgbClr val="2187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32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" y="228600"/>
            <a:ext cx="9049092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&quot;No&quot; Symbol 2"/>
          <p:cNvSpPr/>
          <p:nvPr/>
        </p:nvSpPr>
        <p:spPr>
          <a:xfrm>
            <a:off x="762000" y="228600"/>
            <a:ext cx="7620000" cy="624840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43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2400" y="63960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</a:rPr>
              <a:t>Eating red meat does not increase your risk of a heart attack</a:t>
            </a:r>
          </a:p>
        </p:txBody>
      </p:sp>
    </p:spTree>
    <p:extLst>
      <p:ext uri="{BB962C8B-B14F-4D97-AF65-F5344CB8AC3E}">
        <p14:creationId xmlns:p14="http://schemas.microsoft.com/office/powerpoint/2010/main" val="120021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7" y="12290"/>
            <a:ext cx="9141419" cy="684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592" y="4267200"/>
            <a:ext cx="7772400" cy="1470025"/>
          </a:xfrm>
        </p:spPr>
        <p:txBody>
          <a:bodyPr/>
          <a:lstStyle/>
          <a:p>
            <a:r>
              <a:rPr lang="en-US" sz="4800" b="1" dirty="0" smtClean="0">
                <a:solidFill>
                  <a:srgbClr val="FFFFCC"/>
                </a:solidFill>
              </a:rPr>
              <a:t>Saturated fat is good for you</a:t>
            </a:r>
            <a:endParaRPr lang="en-US" sz="4800" b="1" dirty="0">
              <a:solidFill>
                <a:srgbClr val="FFFFCC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392" y="5638800"/>
            <a:ext cx="6400800" cy="17526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Full fat dairy is healthy for diabetics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65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9" descr="27216d1219664503-im-confused-com-statler-waldorf-muppets-77636_1024_7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3657600"/>
            <a:ext cx="8458200" cy="1851025"/>
          </a:xfrm>
          <a:solidFill>
            <a:srgbClr val="333333"/>
          </a:solidFill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chemeClr val="bg1"/>
                </a:solidFill>
              </a:rPr>
              <a:t>Having a high fat diet does not put you at risk of heart disease</a:t>
            </a:r>
          </a:p>
        </p:txBody>
      </p:sp>
    </p:spTree>
    <p:extLst>
      <p:ext uri="{BB962C8B-B14F-4D97-AF65-F5344CB8AC3E}">
        <p14:creationId xmlns:p14="http://schemas.microsoft.com/office/powerpoint/2010/main" val="347377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7" descr="2268845904_e6b1bb0a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3200400"/>
            <a:ext cx="3962400" cy="3657600"/>
          </a:xfrm>
          <a:solidFill>
            <a:schemeClr val="folHlink"/>
          </a:solidFill>
        </p:spPr>
        <p:txBody>
          <a:bodyPr/>
          <a:lstStyle/>
          <a:p>
            <a:pPr eaLnBrk="1" hangingPunct="1"/>
            <a:r>
              <a:rPr lang="en-US" altLang="en-US" sz="4000" b="1" dirty="0" smtClean="0">
                <a:solidFill>
                  <a:schemeClr val="tx1"/>
                </a:solidFill>
              </a:rPr>
              <a:t>Having a high cholesterol does not put you at risk of heart disease</a:t>
            </a:r>
          </a:p>
        </p:txBody>
      </p:sp>
      <p:sp>
        <p:nvSpPr>
          <p:cNvPr id="56324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6240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52400" y="609600"/>
            <a:ext cx="8839200" cy="1470025"/>
          </a:xfrm>
        </p:spPr>
        <p:txBody>
          <a:bodyPr/>
          <a:lstStyle/>
          <a:p>
            <a:pPr eaLnBrk="1" hangingPunct="1"/>
            <a:r>
              <a:rPr lang="en-US" altLang="en-US" sz="6000" b="1" dirty="0" smtClean="0">
                <a:solidFill>
                  <a:srgbClr val="CC0000"/>
                </a:solidFill>
              </a:rPr>
              <a:t>Carbohydrates cause heart attacks</a:t>
            </a:r>
          </a:p>
        </p:txBody>
      </p:sp>
      <p:sp>
        <p:nvSpPr>
          <p:cNvPr id="5222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38432" y="4724400"/>
            <a:ext cx="8915400" cy="1752600"/>
          </a:xfrm>
        </p:spPr>
        <p:txBody>
          <a:bodyPr/>
          <a:lstStyle/>
          <a:p>
            <a:pPr eaLnBrk="1" hangingPunct="1"/>
            <a:r>
              <a:rPr lang="en-US" altLang="en-US" sz="5400" b="1" dirty="0" smtClean="0">
                <a:solidFill>
                  <a:srgbClr val="00B050"/>
                </a:solidFill>
              </a:rPr>
              <a:t>And other bad things . . 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15970"/>
            <a:ext cx="73152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5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5" y="9659"/>
            <a:ext cx="9128975" cy="684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025" y="274638"/>
            <a:ext cx="8747975" cy="1143000"/>
          </a:xfrm>
        </p:spPr>
        <p:txBody>
          <a:bodyPr/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60% of us are sensitive </a:t>
            </a:r>
            <a:br>
              <a:rPr lang="en-US" sz="5400" b="1" dirty="0" smtClean="0">
                <a:solidFill>
                  <a:schemeClr val="bg1"/>
                </a:solidFill>
              </a:rPr>
            </a:br>
            <a:r>
              <a:rPr lang="en-US" sz="5400" b="1" dirty="0" smtClean="0">
                <a:solidFill>
                  <a:schemeClr val="bg1"/>
                </a:solidFill>
              </a:rPr>
              <a:t>to sugar and carbs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78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</a:rPr>
              <a:t>Sugars and Carbs </a:t>
            </a:r>
            <a:r>
              <a:rPr lang="en-US" altLang="en-US" b="1" dirty="0">
                <a:solidFill>
                  <a:srgbClr val="FF0000"/>
                </a:solidFill>
              </a:rPr>
              <a:t>c</a:t>
            </a:r>
            <a:r>
              <a:rPr lang="en-US" altLang="en-US" b="1" dirty="0" smtClean="0">
                <a:solidFill>
                  <a:srgbClr val="FF0000"/>
                </a:solidFill>
              </a:rPr>
              <a:t>ause: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pPr lvl="1" eaLnBrk="1" hangingPunct="1"/>
            <a:r>
              <a:rPr lang="en-US" altLang="en-US" sz="3600" b="1" dirty="0" smtClean="0"/>
              <a:t>Arthritis</a:t>
            </a:r>
          </a:p>
          <a:p>
            <a:pPr lvl="1" eaLnBrk="1" hangingPunct="1"/>
            <a:r>
              <a:rPr lang="en-US" altLang="en-US" sz="3600" b="1" dirty="0" smtClean="0"/>
              <a:t>Rapid aging </a:t>
            </a:r>
          </a:p>
          <a:p>
            <a:pPr lvl="1" eaLnBrk="1" hangingPunct="1"/>
            <a:r>
              <a:rPr lang="en-US" altLang="en-US" sz="3600" b="1" dirty="0" smtClean="0"/>
              <a:t>Diabetes-related complications</a:t>
            </a:r>
          </a:p>
          <a:p>
            <a:pPr lvl="1" eaLnBrk="1" hangingPunct="1"/>
            <a:r>
              <a:rPr lang="en-US" altLang="en-US" sz="3600" b="1" dirty="0" smtClean="0"/>
              <a:t>Dementia</a:t>
            </a:r>
          </a:p>
          <a:p>
            <a:pPr lvl="1" eaLnBrk="1" hangingPunct="1"/>
            <a:r>
              <a:rPr lang="en-US" altLang="en-US" sz="3600" b="1" dirty="0" smtClean="0"/>
              <a:t>Cataracts</a:t>
            </a:r>
          </a:p>
          <a:p>
            <a:pPr lvl="1" eaLnBrk="1" hangingPunct="1"/>
            <a:r>
              <a:rPr lang="en-US" altLang="en-US" sz="3600" b="1" dirty="0" smtClean="0"/>
              <a:t>Depression</a:t>
            </a:r>
          </a:p>
          <a:p>
            <a:pPr lvl="1" eaLnBrk="1" hangingPunct="1"/>
            <a:r>
              <a:rPr lang="en-US" altLang="en-US" sz="3600" b="1" dirty="0" smtClean="0"/>
              <a:t>Autoimmune diseases</a:t>
            </a:r>
          </a:p>
          <a:p>
            <a:pPr lvl="1" eaLnBrk="1" hangingPunct="1"/>
            <a:r>
              <a:rPr lang="en-US" altLang="en-US" sz="3600" b="1" dirty="0" smtClean="0"/>
              <a:t>Irritable Bowel syndrome</a:t>
            </a:r>
          </a:p>
          <a:p>
            <a:pPr lvl="1" eaLnBrk="1" hangingPunct="1"/>
            <a:endParaRPr lang="en-US" altLang="en-US" b="1" dirty="0" smtClean="0"/>
          </a:p>
        </p:txBody>
      </p:sp>
      <p:sp>
        <p:nvSpPr>
          <p:cNvPr id="2" name="TextBox 1"/>
          <p:cNvSpPr txBox="1"/>
          <p:nvPr/>
        </p:nvSpPr>
        <p:spPr>
          <a:xfrm rot="19834654">
            <a:off x="1046648" y="2633450"/>
            <a:ext cx="7473950" cy="1570038"/>
          </a:xfrm>
          <a:prstGeom prst="rect">
            <a:avLst/>
          </a:prstGeom>
          <a:solidFill>
            <a:srgbClr val="CC0000"/>
          </a:solidFill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600" b="1" cap="all" dirty="0">
                <a:solidFill>
                  <a:srgbClr val="33CC33"/>
                </a:solidFill>
                <a:latin typeface="Impact" panose="020B0806030902050204" pitchFamily="34" charset="0"/>
              </a:rPr>
              <a:t>Inflammation</a:t>
            </a:r>
            <a:r>
              <a:rPr lang="en-US" dirty="0">
                <a:solidFill>
                  <a:srgbClr val="0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587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rys19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7" descr="s_05578_gr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5894438"/>
            <a:ext cx="4758034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</a:rPr>
              <a:t>Glycation</a:t>
            </a:r>
            <a:r>
              <a:rPr lang="en-US" sz="3200" b="1" dirty="0" smtClean="0">
                <a:solidFill>
                  <a:schemeClr val="bg1"/>
                </a:solidFill>
              </a:rPr>
              <a:t> end products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32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90" y="0"/>
            <a:ext cx="9156290" cy="686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91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92D050"/>
                </a:solidFill>
                <a:latin typeface="Impact" panose="020B0806030902050204" pitchFamily="34" charset="0"/>
              </a:rPr>
              <a:t>Objectives</a:t>
            </a:r>
            <a:endParaRPr lang="en-US" sz="6000" dirty="0">
              <a:solidFill>
                <a:srgbClr val="92D050"/>
              </a:solidFill>
              <a:latin typeface="Impact" panose="020B080603090205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/>
              <a:t>Provide simple steps to improve metabolic fitness and physical fitness</a:t>
            </a:r>
          </a:p>
          <a:p>
            <a:r>
              <a:rPr lang="en-US" dirty="0" smtClean="0"/>
              <a:t>Explain the history behind our current nutritional recommendations and the physiologic consequences</a:t>
            </a:r>
          </a:p>
          <a:p>
            <a:r>
              <a:rPr lang="en-US" dirty="0" smtClean="0"/>
              <a:t>Summarize the current knowledge on nutrition and how it has impacted health and fitness and costs</a:t>
            </a:r>
          </a:p>
          <a:p>
            <a:r>
              <a:rPr lang="en-US" dirty="0" smtClean="0"/>
              <a:t>Add a quickie on cholesterol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0193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9296400" cy="697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9251476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82" y="0"/>
            <a:ext cx="9168581" cy="687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93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146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5400" b="1" dirty="0" smtClean="0"/>
              <a:t>Low fat diets: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z="3600" dirty="0" smtClean="0"/>
              <a:t>High in grains and sugars</a:t>
            </a:r>
          </a:p>
          <a:p>
            <a:pPr eaLnBrk="1" hangingPunct="1"/>
            <a:r>
              <a:rPr lang="en-US" altLang="en-US" sz="3600" dirty="0" smtClean="0"/>
              <a:t>Grains cause GI damage and disease</a:t>
            </a:r>
          </a:p>
          <a:p>
            <a:pPr eaLnBrk="1" hangingPunct="1"/>
            <a:r>
              <a:rPr lang="en-US" altLang="en-US" sz="3600" dirty="0" smtClean="0"/>
              <a:t>Sugars and carbs trigger high insulin levels</a:t>
            </a:r>
          </a:p>
          <a:p>
            <a:pPr eaLnBrk="1" hangingPunct="1"/>
            <a:r>
              <a:rPr lang="en-US" altLang="en-US" sz="3600" dirty="0" smtClean="0"/>
              <a:t>Insulin causes:</a:t>
            </a:r>
          </a:p>
          <a:p>
            <a:pPr lvl="1" eaLnBrk="1" hangingPunct="1"/>
            <a:r>
              <a:rPr lang="en-US" altLang="en-US" sz="3600" dirty="0" smtClean="0"/>
              <a:t>Fat deposition and </a:t>
            </a:r>
            <a:r>
              <a:rPr lang="en-US" altLang="en-US" sz="3600" b="1" dirty="0" smtClean="0"/>
              <a:t>stops fat burning</a:t>
            </a:r>
          </a:p>
          <a:p>
            <a:pPr lvl="1" eaLnBrk="1" hangingPunct="1"/>
            <a:r>
              <a:rPr lang="en-US" altLang="en-US" sz="3600" dirty="0" smtClean="0"/>
              <a:t>Energy conservation</a:t>
            </a:r>
          </a:p>
          <a:p>
            <a:pPr lvl="1" eaLnBrk="1" hangingPunct="1"/>
            <a:r>
              <a:rPr lang="en-US" altLang="en-US" sz="3600" dirty="0" smtClean="0"/>
              <a:t>Food addiction</a:t>
            </a:r>
          </a:p>
          <a:p>
            <a:pPr marL="457200" lvl="1" indent="0" eaLnBrk="1" hangingPunct="1">
              <a:buNone/>
            </a:pPr>
            <a:endParaRPr lang="en-US" altLang="en-US" sz="3600" dirty="0" smtClean="0"/>
          </a:p>
          <a:p>
            <a:pPr lvl="1" eaLnBrk="1" hangingPunct="1"/>
            <a:endParaRPr lang="en-US" alt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136514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7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908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694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061" y="5699893"/>
            <a:ext cx="9309100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95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8" y="-14748"/>
            <a:ext cx="9163664" cy="6872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116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25"/>
            <a:ext cx="9220200" cy="68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29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Fat Deposition Switch </a:t>
            </a:r>
            <a:r>
              <a:rPr lang="en-US" sz="7200" b="1" dirty="0" smtClean="0">
                <a:solidFill>
                  <a:srgbClr val="FF0000"/>
                </a:solidFill>
              </a:rPr>
              <a:t>ON</a:t>
            </a:r>
            <a:endParaRPr lang="en-US" sz="7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763000" cy="495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Fructose (</a:t>
            </a:r>
            <a:r>
              <a:rPr lang="en-US" sz="3600" b="1" dirty="0" smtClean="0">
                <a:solidFill>
                  <a:srgbClr val="FF0000"/>
                </a:solidFill>
              </a:rPr>
              <a:t>table sugar, fruit juices, pop</a:t>
            </a:r>
            <a:r>
              <a:rPr lang="en-US" sz="3600" b="1" dirty="0" smtClean="0"/>
              <a:t>) </a:t>
            </a:r>
          </a:p>
          <a:p>
            <a:r>
              <a:rPr lang="en-US" sz="3600" b="1" dirty="0" smtClean="0"/>
              <a:t>Honey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BEER</a:t>
            </a:r>
          </a:p>
          <a:p>
            <a:r>
              <a:rPr lang="en-US" sz="3600" b="1" dirty="0" smtClean="0"/>
              <a:t>High fructose corn syrup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Carbohydrates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Eating throughout the day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94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8800"/>
            <a:ext cx="6019800" cy="1214284"/>
          </a:xfrm>
        </p:spPr>
        <p:txBody>
          <a:bodyPr/>
          <a:lstStyle/>
          <a:p>
            <a:pPr algn="l"/>
            <a:r>
              <a:rPr lang="en-US" sz="4800" b="1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Keep the </a:t>
            </a:r>
            <a:br>
              <a:rPr lang="en-US" sz="4800" b="1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800" b="1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metabolic</a:t>
            </a:r>
            <a:br>
              <a:rPr lang="en-US" sz="4800" b="1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800" b="1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fire burning!</a:t>
            </a:r>
            <a:endParaRPr lang="en-US" sz="4800" b="1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9913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-152400"/>
            <a:ext cx="4876800" cy="1470025"/>
          </a:xfrm>
        </p:spPr>
        <p:txBody>
          <a:bodyPr>
            <a:noAutofit/>
          </a:bodyPr>
          <a:lstStyle/>
          <a:p>
            <a:pPr algn="l"/>
            <a:r>
              <a:rPr lang="en-US" sz="6600" b="1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EAT ME!!</a:t>
            </a:r>
            <a:endParaRPr lang="en-US" sz="6600" b="1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7554" y="2209800"/>
            <a:ext cx="6400800" cy="2209800"/>
          </a:xfrm>
        </p:spPr>
        <p:txBody>
          <a:bodyPr>
            <a:normAutofit/>
          </a:bodyPr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6303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5400" b="1" dirty="0" smtClean="0"/>
              <a:t>FLIP THE SWITCH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600" b="1" dirty="0" smtClean="0"/>
              <a:t>No </a:t>
            </a:r>
            <a:r>
              <a:rPr lang="en-US" altLang="en-US" sz="3600" b="1" dirty="0" err="1" smtClean="0"/>
              <a:t>transfats</a:t>
            </a:r>
            <a:endParaRPr lang="en-US" altLang="en-US" sz="3600" b="1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3600" b="1" dirty="0" smtClean="0"/>
              <a:t>No high fructose corn syrup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b="1" dirty="0" smtClean="0"/>
              <a:t>Limit sugars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b="1" dirty="0" smtClean="0"/>
              <a:t>Cut down on wheat (bread and pasta)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b="1" dirty="0" smtClean="0"/>
              <a:t>Avoid BEER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b="1" dirty="0" smtClean="0"/>
              <a:t>No “industrial” vegetable oils</a:t>
            </a:r>
          </a:p>
          <a:p>
            <a:pPr eaLnBrk="1" hangingPunct="1">
              <a:lnSpc>
                <a:spcPct val="90000"/>
              </a:lnSpc>
            </a:pPr>
            <a:endParaRPr lang="en-US" altLang="en-US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47184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498068"/>
            <a:ext cx="9278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You are not fat because you are lazy;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you are lazy because you can’t burn your fat!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37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chemeClr val="bg1"/>
                </a:solidFill>
              </a:rPr>
              <a:t>The shift to a low fat diet was one of the most dangerous conceptual shifts in public health in American history</a:t>
            </a:r>
            <a:br>
              <a:rPr lang="en-US" altLang="en-US" b="1" smtClean="0">
                <a:solidFill>
                  <a:schemeClr val="bg1"/>
                </a:solidFill>
              </a:rPr>
            </a:br>
            <a:endParaRPr lang="en-US" altLang="en-US" b="1" smtClean="0">
              <a:solidFill>
                <a:schemeClr val="bg1"/>
              </a:solidFill>
            </a:endParaRPr>
          </a:p>
        </p:txBody>
      </p:sp>
      <p:sp>
        <p:nvSpPr>
          <p:cNvPr id="4301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51054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sz="2000" b="1" smtClean="0">
                <a:solidFill>
                  <a:schemeClr val="bg1"/>
                </a:solidFill>
              </a:rPr>
              <a:t>Gary Taubes</a:t>
            </a:r>
          </a:p>
          <a:p>
            <a:pPr eaLnBrk="1" hangingPunct="1"/>
            <a:r>
              <a:rPr lang="en-US" altLang="en-US" sz="2000" b="1" i="1" smtClean="0">
                <a:solidFill>
                  <a:schemeClr val="bg1"/>
                </a:solidFill>
              </a:rPr>
              <a:t>Good Calories, Bad Calories</a:t>
            </a:r>
          </a:p>
        </p:txBody>
      </p:sp>
    </p:spTree>
    <p:extLst>
      <p:ext uri="{BB962C8B-B14F-4D97-AF65-F5344CB8AC3E}">
        <p14:creationId xmlns:p14="http://schemas.microsoft.com/office/powerpoint/2010/main" val="418990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9" descr="ss-121016-george-mcgovern-te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4820" name="Rectangle 10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4557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81000"/>
            <a:ext cx="3505200" cy="599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93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Dietary Goals for the US 1977</a:t>
            </a:r>
          </a:p>
        </p:txBody>
      </p:sp>
      <p:pic>
        <p:nvPicPr>
          <p:cNvPr id="35843" name="Picture 6" descr="food-pyram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55626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8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694"/>
            <a:ext cx="9047163" cy="677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95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5400" b="1" dirty="0" smtClean="0"/>
              <a:t>It’s not about your booty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It takes two weeks to become metabolically healthy.</a:t>
            </a:r>
          </a:p>
          <a:p>
            <a:pPr eaLnBrk="1" hangingPunct="1"/>
            <a:r>
              <a:rPr lang="en-US" altLang="en-US" b="1" dirty="0" smtClean="0"/>
              <a:t>Metabolically healthy leads to happier mitochondria and more energy</a:t>
            </a:r>
          </a:p>
          <a:p>
            <a:pPr eaLnBrk="1" hangingPunct="1"/>
            <a:r>
              <a:rPr lang="en-US" altLang="en-US" b="1" dirty="0" smtClean="0"/>
              <a:t>Metabolically healthy leads to weight loss</a:t>
            </a:r>
          </a:p>
          <a:p>
            <a:pPr eaLnBrk="1" hangingPunct="1"/>
            <a:r>
              <a:rPr lang="en-US" altLang="en-US" b="1" dirty="0" smtClean="0"/>
              <a:t>Metabolically </a:t>
            </a:r>
            <a:r>
              <a:rPr lang="en-US" altLang="en-US" b="1" dirty="0"/>
              <a:t>healthy=lower claims cost</a:t>
            </a:r>
          </a:p>
          <a:p>
            <a:pPr eaLnBrk="1" hangingPunct="1"/>
            <a:endParaRPr lang="en-US" altLang="en-US" b="1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153400" cy="543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76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i-459c46af17cc80bfac2173e3f4127e15-confused%20o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3400" y="2286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bg1"/>
                </a:solidFill>
              </a:rPr>
              <a:t>The average serum cholesterol in acute MI patients is 104 mg/dl</a:t>
            </a:r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600200" y="5867400"/>
            <a:ext cx="6400800" cy="8382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bg1"/>
                </a:solidFill>
              </a:rPr>
              <a:t>WHICH IS NORMAL!</a:t>
            </a:r>
          </a:p>
        </p:txBody>
      </p:sp>
    </p:spTree>
    <p:extLst>
      <p:ext uri="{BB962C8B-B14F-4D97-AF65-F5344CB8AC3E}">
        <p14:creationId xmlns:p14="http://schemas.microsoft.com/office/powerpoint/2010/main" val="264636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18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1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1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rgbClr val="C00000"/>
                </a:solidFill>
                <a:latin typeface="Impact" panose="020B0806030902050204" pitchFamily="34" charset="0"/>
              </a:rPr>
              <a:t>Those with a cholesterol of 220-240 live the longest</a:t>
            </a:r>
            <a:endParaRPr lang="en-US" sz="60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800600"/>
            <a:ext cx="7086600" cy="1752600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Low cholesterol is linked with stroke, cancer, depression, suicide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4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5" y="0"/>
            <a:ext cx="92117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72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7" descr="Outdated-Telephone-Inter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52400" y="4343400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en-US" sz="4800" b="1" smtClean="0">
                <a:solidFill>
                  <a:srgbClr val="CC0000"/>
                </a:solidFill>
              </a:rPr>
              <a:t>LDL “Bad Cholesterol” </a:t>
            </a:r>
            <a:br>
              <a:rPr lang="en-US" altLang="en-US" sz="4800" b="1" smtClean="0">
                <a:solidFill>
                  <a:srgbClr val="CC0000"/>
                </a:solidFill>
              </a:rPr>
            </a:br>
            <a:r>
              <a:rPr lang="en-US" altLang="en-US" sz="4800" b="1" smtClean="0">
                <a:solidFill>
                  <a:srgbClr val="CC0000"/>
                </a:solidFill>
              </a:rPr>
              <a:t>level is outdated</a:t>
            </a:r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05400"/>
            <a:ext cx="64008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sz="4000" b="1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6600" b="1" smtClean="0">
                <a:solidFill>
                  <a:srgbClr val="CC0000"/>
                </a:solidFill>
              </a:rPr>
              <a:t>VERY</a:t>
            </a:r>
          </a:p>
        </p:txBody>
      </p:sp>
    </p:spTree>
    <p:extLst>
      <p:ext uri="{BB962C8B-B14F-4D97-AF65-F5344CB8AC3E}">
        <p14:creationId xmlns:p14="http://schemas.microsoft.com/office/powerpoint/2010/main" val="249906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57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57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57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57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7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57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57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28600" y="2130425"/>
            <a:ext cx="8763000" cy="1470025"/>
          </a:xfrm>
        </p:spPr>
        <p:txBody>
          <a:bodyPr/>
          <a:lstStyle/>
          <a:p>
            <a:pPr eaLnBrk="1" hangingPunct="1"/>
            <a:r>
              <a:rPr lang="en-US" altLang="en-US" sz="5400" b="1" dirty="0" smtClean="0">
                <a:solidFill>
                  <a:srgbClr val="CC0000"/>
                </a:solidFill>
              </a:rPr>
              <a:t>It’s the size of the LDL “bad” cholesterol particles that counts</a:t>
            </a:r>
          </a:p>
        </p:txBody>
      </p:sp>
      <p:sp>
        <p:nvSpPr>
          <p:cNvPr id="3277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47244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sz="40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Yes, size does count!</a:t>
            </a:r>
          </a:p>
          <a:p>
            <a:pPr eaLnBrk="1" hangingPunct="1"/>
            <a:r>
              <a:rPr lang="en-US" altLang="en-US" sz="40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Bigger IS better!</a:t>
            </a:r>
          </a:p>
        </p:txBody>
      </p:sp>
    </p:spTree>
    <p:extLst>
      <p:ext uri="{BB962C8B-B14F-4D97-AF65-F5344CB8AC3E}">
        <p14:creationId xmlns:p14="http://schemas.microsoft.com/office/powerpoint/2010/main" val="372379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51" y="0"/>
            <a:ext cx="91761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09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  <a:solidFill>
            <a:schemeClr val="folHlink"/>
          </a:solidFill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CC0000"/>
                </a:solidFill>
              </a:rPr>
              <a:t>You can have a perfectly normal total cholesterol</a:t>
            </a:r>
          </a:p>
        </p:txBody>
      </p:sp>
      <p:sp>
        <p:nvSpPr>
          <p:cNvPr id="3379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295400"/>
          </a:xfrm>
          <a:solidFill>
            <a:schemeClr val="folHlink"/>
          </a:solidFill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rgbClr val="CC0000"/>
                </a:solidFill>
              </a:rPr>
              <a:t>and still have a high LDL particle count</a:t>
            </a:r>
          </a:p>
        </p:txBody>
      </p:sp>
    </p:spTree>
    <p:extLst>
      <p:ext uri="{BB962C8B-B14F-4D97-AF65-F5344CB8AC3E}">
        <p14:creationId xmlns:p14="http://schemas.microsoft.com/office/powerpoint/2010/main" val="46949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28600" y="609600"/>
            <a:ext cx="8610600" cy="1470025"/>
          </a:xfrm>
        </p:spPr>
        <p:txBody>
          <a:bodyPr/>
          <a:lstStyle/>
          <a:p>
            <a:pPr eaLnBrk="1" hangingPunct="1"/>
            <a:r>
              <a:rPr lang="en-US" altLang="en-US" sz="4800" b="1" smtClean="0">
                <a:solidFill>
                  <a:srgbClr val="CC0000"/>
                </a:solidFill>
              </a:rPr>
              <a:t>You may be on a cholesterol pill and not need it.</a:t>
            </a:r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29718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sz="4400" b="1" smtClean="0">
                <a:solidFill>
                  <a:srgbClr val="CC0000"/>
                </a:solidFill>
              </a:rPr>
              <a:t>You may have a perfectly normal blood lipid panel and be at high risk of a heart attack</a:t>
            </a:r>
          </a:p>
        </p:txBody>
      </p:sp>
    </p:spTree>
    <p:extLst>
      <p:ext uri="{BB962C8B-B14F-4D97-AF65-F5344CB8AC3E}">
        <p14:creationId xmlns:p14="http://schemas.microsoft.com/office/powerpoint/2010/main" val="245079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56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56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56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838200"/>
            <a:ext cx="8077200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CC0000"/>
                </a:solidFill>
              </a:rPr>
              <a:t>There’s a blood test for that!</a:t>
            </a:r>
            <a:br>
              <a:rPr lang="en-US" b="1" dirty="0" smtClean="0">
                <a:solidFill>
                  <a:srgbClr val="CC0000"/>
                </a:solidFill>
              </a:rPr>
            </a:br>
            <a:r>
              <a:rPr lang="en-US" b="1" dirty="0" smtClean="0">
                <a:solidFill>
                  <a:srgbClr val="CC0000"/>
                </a:solidFill>
              </a:rPr>
              <a:t>LDL particle count</a:t>
            </a:r>
            <a:endParaRPr lang="en-US" b="1" dirty="0">
              <a:solidFill>
                <a:srgbClr val="CC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9307286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133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29590"/>
            <a:ext cx="8229600" cy="1143000"/>
          </a:xfrm>
        </p:spPr>
        <p:txBody>
          <a:bodyPr/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Triglyceride/HDL &gt;3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672590"/>
            <a:ext cx="45339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22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" y="-1"/>
            <a:ext cx="9139084" cy="685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1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</a:rPr>
              <a:t>What will make </a:t>
            </a:r>
            <a:r>
              <a:rPr lang="en-US" altLang="en-US" b="1" smtClean="0">
                <a:solidFill>
                  <a:srgbClr val="FF0000"/>
                </a:solidFill>
              </a:rPr>
              <a:t>your LDL particles </a:t>
            </a:r>
            <a:r>
              <a:rPr lang="en-US" altLang="en-US" b="1" dirty="0" smtClean="0">
                <a:solidFill>
                  <a:srgbClr val="FF0000"/>
                </a:solidFill>
              </a:rPr>
              <a:t>fatter?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z="4000" b="1" smtClean="0"/>
              <a:t>Low-carbohydrate diet</a:t>
            </a:r>
          </a:p>
          <a:p>
            <a:pPr eaLnBrk="1" hangingPunct="1"/>
            <a:r>
              <a:rPr lang="en-US" altLang="en-US" sz="4000" b="1" smtClean="0"/>
              <a:t>Omega 3 fatty acids (fish oil)</a:t>
            </a:r>
          </a:p>
          <a:p>
            <a:pPr eaLnBrk="1" hangingPunct="1"/>
            <a:r>
              <a:rPr lang="en-US" altLang="en-US" sz="4000" b="1" smtClean="0"/>
              <a:t>Exercise</a:t>
            </a:r>
            <a:r>
              <a:rPr lang="en-US" altLang="en-US" sz="4000" b="1" smtClean="0">
                <a:solidFill>
                  <a:srgbClr val="C00000"/>
                </a:solidFill>
              </a:rPr>
              <a:t>***</a:t>
            </a:r>
          </a:p>
          <a:p>
            <a:pPr eaLnBrk="1" hangingPunct="1"/>
            <a:r>
              <a:rPr lang="en-US" altLang="en-US" sz="4000" b="1" smtClean="0"/>
              <a:t>Niacin</a:t>
            </a:r>
          </a:p>
          <a:p>
            <a:pPr eaLnBrk="1" hangingPunct="1"/>
            <a:r>
              <a:rPr lang="en-US" altLang="en-US" sz="4000" b="1" smtClean="0"/>
              <a:t>Statin cholesterol medication  . . . sorta</a:t>
            </a:r>
          </a:p>
        </p:txBody>
      </p:sp>
    </p:spTree>
    <p:extLst>
      <p:ext uri="{BB962C8B-B14F-4D97-AF65-F5344CB8AC3E}">
        <p14:creationId xmlns:p14="http://schemas.microsoft.com/office/powerpoint/2010/main" val="294846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3200400"/>
            <a:ext cx="5943600" cy="1143000"/>
          </a:xfrm>
        </p:spPr>
        <p:txBody>
          <a:bodyPr/>
          <a:lstStyle/>
          <a:p>
            <a:r>
              <a:rPr lang="en-US" sz="5400" b="1" dirty="0" smtClean="0"/>
              <a:t>Aerobics don’t cause weight loss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458200" cy="43434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5791199"/>
            <a:ext cx="6806672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But they give you an aerobic base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15400" cy="1143000"/>
          </a:xfrm>
        </p:spPr>
        <p:txBody>
          <a:bodyPr>
            <a:noAutofit/>
          </a:bodyPr>
          <a:lstStyle/>
          <a:p>
            <a:r>
              <a:rPr lang="en-US" b="1" dirty="0" smtClean="0"/>
              <a:t>Wheat, especially whole wheat, is more damaging than you think</a:t>
            </a:r>
            <a:endParaRPr lang="en-US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657600"/>
            <a:ext cx="288607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8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1816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6858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The dead lift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5359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" y="0"/>
            <a:ext cx="9308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8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0" y="0"/>
            <a:ext cx="92117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5" y="-2286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Stretching does not prevent injuries</a:t>
            </a:r>
            <a:endParaRPr lang="en-US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451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430"/>
            <a:ext cx="9241155" cy="684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b="1" dirty="0" smtClean="0"/>
              <a:t>A healthy sodium intake is 4-6 gm daily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0176" y="5715000"/>
            <a:ext cx="6400800" cy="1752600"/>
          </a:xfrm>
        </p:spPr>
        <p:txBody>
          <a:bodyPr/>
          <a:lstStyle/>
          <a:p>
            <a:r>
              <a:rPr lang="en-US" sz="4800" b="1" dirty="0" smtClean="0"/>
              <a:t>Not 1.5-2.0 gm  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62321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8" y="13447"/>
            <a:ext cx="9126071" cy="69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28" y="-26893"/>
            <a:ext cx="7772400" cy="941293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Clean up your diet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Improves your labs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89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01930"/>
            <a:ext cx="3505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15590"/>
            <a:ext cx="390525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8104"/>
            <a:ext cx="8229600" cy="1143000"/>
          </a:xfrm>
        </p:spPr>
        <p:txBody>
          <a:bodyPr/>
          <a:lstStyle/>
          <a:p>
            <a:r>
              <a:rPr lang="en-US" sz="4800" b="1" dirty="0" smtClean="0"/>
              <a:t>Five foods to never eat</a:t>
            </a:r>
            <a:endParaRPr lang="en-US" sz="48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737610"/>
            <a:ext cx="25812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2" y="779146"/>
            <a:ext cx="2284418" cy="275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08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510" y="1542954"/>
            <a:ext cx="2476500" cy="165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768667"/>
            <a:ext cx="4800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57175"/>
            <a:ext cx="28575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0" y="38100"/>
            <a:ext cx="8229600" cy="1143000"/>
          </a:xfrm>
        </p:spPr>
        <p:txBody>
          <a:bodyPr/>
          <a:lstStyle/>
          <a:p>
            <a:r>
              <a:rPr lang="en-US" b="1" dirty="0" smtClean="0"/>
              <a:t>Five foods to eat instead</a:t>
            </a:r>
            <a:endParaRPr lang="en-US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479" y="2885394"/>
            <a:ext cx="5680178" cy="377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969067"/>
            <a:ext cx="23622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75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5400" b="1" dirty="0" smtClean="0">
                <a:solidFill>
                  <a:srgbClr val="92D050"/>
                </a:solidFill>
                <a:latin typeface="Impact" panose="020B0806030902050204" pitchFamily="34" charset="0"/>
              </a:rPr>
              <a:t>Summary!</a:t>
            </a:r>
            <a:endParaRPr lang="en-US" sz="5400" b="1" dirty="0">
              <a:solidFill>
                <a:srgbClr val="92D050"/>
              </a:solidFill>
              <a:latin typeface="Impact" panose="020B080603090205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4876800"/>
          </a:xfrm>
        </p:spPr>
        <p:txBody>
          <a:bodyPr/>
          <a:lstStyle/>
          <a:p>
            <a:r>
              <a:rPr lang="en-US" dirty="0" smtClean="0"/>
              <a:t>Eat real food including fat</a:t>
            </a:r>
          </a:p>
          <a:p>
            <a:r>
              <a:rPr lang="en-US" dirty="0" smtClean="0"/>
              <a:t>Limit sugar (eat Stevia) because it damages your liver, mitochondria and creates uric acid</a:t>
            </a:r>
          </a:p>
          <a:p>
            <a:r>
              <a:rPr lang="en-US" dirty="0" smtClean="0"/>
              <a:t>Limit wheat because it increases your insulin and causes leaky gut syndrome that causes inflammation and autoimmune conditions</a:t>
            </a:r>
          </a:p>
          <a:p>
            <a:r>
              <a:rPr lang="en-US" dirty="0" smtClean="0"/>
              <a:t>Limit soy because it damages sex and thyroid hormones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42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4" y="0"/>
            <a:ext cx="923551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581" y="5791200"/>
            <a:ext cx="8229600" cy="914400"/>
          </a:xfrm>
          <a:solidFill>
            <a:srgbClr val="FF99DD"/>
          </a:solidFill>
        </p:spPr>
        <p:txBody>
          <a:bodyPr/>
          <a:lstStyle/>
          <a:p>
            <a:r>
              <a:rPr lang="en-US" sz="5400" b="1" dirty="0" smtClean="0">
                <a:solidFill>
                  <a:schemeClr val="tx1"/>
                </a:solidFill>
              </a:rPr>
              <a:t>EVERYONE IS UNIQUE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8617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9" descr="Taubes%2Bwhy%2Bwe%2Bget%2Bf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3889375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11" descr="97814000334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1000"/>
            <a:ext cx="3833813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43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0318" y="5995358"/>
            <a:ext cx="83033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It’s not nice to fool mother nature!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2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12738"/>
            <a:ext cx="6172200" cy="6292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08" y="18245"/>
            <a:ext cx="4267200" cy="650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96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5250"/>
            <a:ext cx="53340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2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ext Box 6"/>
          <p:cNvSpPr txBox="1">
            <a:spLocks noChangeArrowheads="1"/>
          </p:cNvSpPr>
          <p:nvPr/>
        </p:nvSpPr>
        <p:spPr bwMode="auto">
          <a:xfrm>
            <a:off x="990599" y="3200400"/>
            <a:ext cx="7159652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 b="1" dirty="0">
                <a:solidFill>
                  <a:srgbClr val="FF3300"/>
                </a:solidFill>
                <a:hlinkClick r:id="rId2"/>
              </a:rPr>
              <a:t>http://www.fhit.org/</a:t>
            </a:r>
            <a:endParaRPr lang="en-US" altLang="en-US" sz="6000" b="1" dirty="0">
              <a:solidFill>
                <a:srgbClr val="FF33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 b="1" dirty="0" smtClean="0">
                <a:solidFill>
                  <a:srgbClr val="FF3300"/>
                </a:solidFill>
              </a:rPr>
              <a:t>Lecturepad.org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 b="1" dirty="0" smtClean="0">
                <a:solidFill>
                  <a:srgbClr val="FF3300"/>
                </a:solidFill>
              </a:rPr>
              <a:t>Sugarscience.org</a:t>
            </a:r>
            <a:endParaRPr lang="en-US" altLang="en-US" sz="60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7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1000"/>
            <a:ext cx="6172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60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4290"/>
            <a:ext cx="8994677" cy="682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15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17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Fat doesn’t make you fat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50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616</Words>
  <Application>Microsoft Office PowerPoint</Application>
  <PresentationFormat>On-screen Show (4:3)</PresentationFormat>
  <Paragraphs>107</Paragraphs>
  <Slides>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Office Theme</vt:lpstr>
      <vt:lpstr>Default Design</vt:lpstr>
      <vt:lpstr>1_Default Design</vt:lpstr>
      <vt:lpstr>1_Office Theme</vt:lpstr>
      <vt:lpstr>Lake County Safety Council Nutrition and Fitness</vt:lpstr>
      <vt:lpstr>Objectives</vt:lpstr>
      <vt:lpstr>EAT ME!!</vt:lpstr>
      <vt:lpstr>PowerPoint Presentation</vt:lpstr>
      <vt:lpstr>Wheat, especially whole wheat, is more damaging than you think</vt:lpstr>
      <vt:lpstr>PowerPoint Presentation</vt:lpstr>
      <vt:lpstr>PowerPoint Presentation</vt:lpstr>
      <vt:lpstr>PowerPoint Presentation</vt:lpstr>
      <vt:lpstr>Fat doesn’t make you fat</vt:lpstr>
      <vt:lpstr>PowerPoint Presentation</vt:lpstr>
      <vt:lpstr>PowerPoint Presentation</vt:lpstr>
      <vt:lpstr>Saturated fat is good for you</vt:lpstr>
      <vt:lpstr>Having a high fat diet does not put you at risk of heart disease</vt:lpstr>
      <vt:lpstr>Having a high cholesterol does not put you at risk of heart disease</vt:lpstr>
      <vt:lpstr>Carbohydrates cause heart attacks</vt:lpstr>
      <vt:lpstr>60% of us are sensitive  to sugar and carbs</vt:lpstr>
      <vt:lpstr>Sugars and Carbs cause: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Low fat diets:</vt:lpstr>
      <vt:lpstr>PowerPoint Presentation</vt:lpstr>
      <vt:lpstr>PowerPoint Presentation</vt:lpstr>
      <vt:lpstr>PowerPoint Presentation</vt:lpstr>
      <vt:lpstr>PowerPoint Presentation</vt:lpstr>
      <vt:lpstr>Fat Deposition Switch ON</vt:lpstr>
      <vt:lpstr>Keep the  metabolic fire burning!</vt:lpstr>
      <vt:lpstr>FLIP THE SWITCH</vt:lpstr>
      <vt:lpstr>PowerPoint Presentation</vt:lpstr>
      <vt:lpstr>The shift to a low fat diet was one of the most dangerous conceptual shifts in public health in American history </vt:lpstr>
      <vt:lpstr>PowerPoint Presentation</vt:lpstr>
      <vt:lpstr>PowerPoint Presentation</vt:lpstr>
      <vt:lpstr>Dietary Goals for the US 1977</vt:lpstr>
      <vt:lpstr>PowerPoint Presentation</vt:lpstr>
      <vt:lpstr>It’s not about your booty</vt:lpstr>
      <vt:lpstr>The average serum cholesterol in acute MI patients is 104 mg/dl</vt:lpstr>
      <vt:lpstr>Those with a cholesterol of 220-240 live the longest</vt:lpstr>
      <vt:lpstr>LDL “Bad Cholesterol”  level is outdated</vt:lpstr>
      <vt:lpstr>It’s the size of the LDL “bad” cholesterol particles that counts</vt:lpstr>
      <vt:lpstr>PowerPoint Presentation</vt:lpstr>
      <vt:lpstr>You can have a perfectly normal total cholesterol</vt:lpstr>
      <vt:lpstr>You may be on a cholesterol pill and not need it.</vt:lpstr>
      <vt:lpstr>There’s a blood test for that! LDL particle count</vt:lpstr>
      <vt:lpstr>Triglyceride/HDL &gt;3</vt:lpstr>
      <vt:lpstr>PowerPoint Presentation</vt:lpstr>
      <vt:lpstr>What will make your LDL particles fatter?</vt:lpstr>
      <vt:lpstr>Aerobics don’t cause weight loss</vt:lpstr>
      <vt:lpstr>The dead lift</vt:lpstr>
      <vt:lpstr>PowerPoint Presentation</vt:lpstr>
      <vt:lpstr>Stretching does not prevent injuries</vt:lpstr>
      <vt:lpstr>A healthy sodium intake is 4-6 gm daily</vt:lpstr>
      <vt:lpstr>Clean up your diet</vt:lpstr>
      <vt:lpstr>Five foods to never eat</vt:lpstr>
      <vt:lpstr>Five foods to eat instead</vt:lpstr>
      <vt:lpstr>Summary!</vt:lpstr>
      <vt:lpstr>EVERYONE IS UNIQUE</vt:lpstr>
      <vt:lpstr>PowerPoint Presentation</vt:lpstr>
      <vt:lpstr>PowerPoint Presentation</vt:lpstr>
      <vt:lpstr>PowerPoint Presentation</vt:lpstr>
      <vt:lpstr>PowerPoint Presentation</vt:lpstr>
    </vt:vector>
  </TitlesOfParts>
  <Company>LENOVO CUSTOMER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 USER</dc:creator>
  <cp:lastModifiedBy>Dr.N.Rodway</cp:lastModifiedBy>
  <cp:revision>109</cp:revision>
  <cp:lastPrinted>2014-11-04T14:08:37Z</cp:lastPrinted>
  <dcterms:created xsi:type="dcterms:W3CDTF">2014-01-19T00:27:40Z</dcterms:created>
  <dcterms:modified xsi:type="dcterms:W3CDTF">2015-02-20T15:45:14Z</dcterms:modified>
</cp:coreProperties>
</file>